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</p:sldMasterIdLst>
  <p:notesMasterIdLst>
    <p:notesMasterId r:id="rId36"/>
  </p:notesMasterIdLst>
  <p:sldIdLst>
    <p:sldId id="256" r:id="rId17"/>
    <p:sldId id="257" r:id="rId18"/>
    <p:sldId id="260" r:id="rId19"/>
    <p:sldId id="262" r:id="rId20"/>
    <p:sldId id="264" r:id="rId21"/>
    <p:sldId id="266" r:id="rId22"/>
    <p:sldId id="271" r:id="rId23"/>
    <p:sldId id="270" r:id="rId24"/>
    <p:sldId id="273" r:id="rId25"/>
    <p:sldId id="275" r:id="rId26"/>
    <p:sldId id="277" r:id="rId27"/>
    <p:sldId id="268" r:id="rId28"/>
    <p:sldId id="279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heme" Target="theme/theme1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1CC0-94B1-4A61-AF63-C5FA395A36B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EB06B-E760-4C63-8E00-1CF56D547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06B-E760-4C63-8E00-1CF56D5478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725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925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15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09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62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25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6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79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413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211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4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90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12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881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10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665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157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457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730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4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561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79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41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81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95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95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018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622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33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770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475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74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87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03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150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385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62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56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08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580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871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092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167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383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978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205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556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724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91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40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9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5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14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14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793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4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365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182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5068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71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117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863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134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410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9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342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62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02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636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054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146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2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056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736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78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988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52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764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899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8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9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5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3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5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50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06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74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5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0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00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99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63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3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1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73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94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4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5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46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33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16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30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3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35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1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8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5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1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1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3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64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0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5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6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5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7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8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97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1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917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32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66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860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9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47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7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3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2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9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68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919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73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34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61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5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91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3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0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74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55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457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18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948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021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64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62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80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75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97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38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34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77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136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2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6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90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B23D-9B2D-4D29-B70D-DBB6E0E331E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FACA-0401-4AEC-965F-F7FB17C2E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1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3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8603-A1C6-4DB8-84B8-292ED0482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FEFA-2B9B-44DB-A7C8-F9B6A4E0F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0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436" y="445513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</a:rPr>
              <a:t>PHÒNG GIÁO DỤC QUẬN THANH XUÂN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12175" y="1030288"/>
            <a:ext cx="84132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600" b="1" dirty="0" smtClean="0">
                <a:solidFill>
                  <a:srgbClr val="0000FF"/>
                </a:solidFill>
                <a:latin typeface="+mj-lt"/>
              </a:rPr>
              <a:t>LĨNH VỰC PHÁT TRIỂN NHẬN THỨC</a:t>
            </a:r>
            <a:endParaRPr lang="en-US" altLang="en-US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8470" y="2957078"/>
            <a:ext cx="6224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Đề tài: Số 8 tiết 3</a:t>
            </a:r>
          </a:p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Lứa tuổi: Mẫu giáo lớn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225" y="4632326"/>
            <a:ext cx="485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</a:rPr>
              <a:t>Giáo viên: Nguyễn Thị Trang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 descr="logo trường s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82" y="1676619"/>
            <a:ext cx="1455796" cy="1182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59897" y="3357562"/>
            <a:ext cx="5345993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3225257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2168941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786629" y="5046860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343973" y="5046860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68797" y="509820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26718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504686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13707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671773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02551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380406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0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3841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3841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91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2639 0.3883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3663 0.3883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9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6632 0.37627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88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1354 0.3778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8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16233 0.58857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94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10781 0.58765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2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96 L 0.00139 -0.4472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088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2706 L -0.01181 -0.4421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2076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2706 L -0.02587 -0.44658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323 L -0.14341 -0.4188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207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365 L -0.17743 -0.41559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2009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82794E-7 L -0.21268 -0.4123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06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47549E-8 L 0.16545 -0.6221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10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1873 L 0.13299 -0.6376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75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375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75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375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375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5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375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375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37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37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  <p:bldP spid="3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024037" y="5031581"/>
            <a:ext cx="15251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764905" y="5013461"/>
            <a:ext cx="12241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70816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86988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5708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6782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5729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50869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376973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40765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332857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432053" y="414307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298489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47228" y="414346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834120" y="4146867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22892" y="414908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6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036E-6 L 0.0007 0.457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28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036E-6 L 0.01059 0.457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28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01841 0.461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230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019E-7 L 0.02639 0.4583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22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6E-6 L 0.1033 0.446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223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019E-7 L 0.11111 0.44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23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16E-6 L 0.11337 0.448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224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0.12049 0.45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" y="22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671 L -0.01007 -0.48544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393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87E-6 L -0.0158 -0.48242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241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624 L -0.03282 -0.48451 " pathEditMode="relative" rAng="0" ptsTypes="AA">
                                      <p:cBhvr>
                                        <p:cTn id="13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391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00578 L -0.04444 -0.4882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1082E-6 L -0.10086 -0.47872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93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8834E-6 L -0.11025 -0.48242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87E-6 L -0.11806 -0.48242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412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1619 L -0.13889 -0.48335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3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5" grpId="0"/>
      <p:bldP spid="3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2151729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3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4947499" y="2338822"/>
            <a:ext cx="2226654" cy="2066528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56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5654" y="164560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828" y="556217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2972" y="552218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5400000" flipH="1">
            <a:off x="4805220" y="2084029"/>
            <a:ext cx="284559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2965" y="182382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5138" y="56628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282" y="580106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rot="5400000" flipH="1" flipV="1">
            <a:off x="7065322" y="2090739"/>
            <a:ext cx="284560" cy="64689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5354" y="3612647"/>
            <a:ext cx="2885430" cy="3074714"/>
          </a:xfrm>
          <a:prstGeom prst="rect">
            <a:avLst/>
          </a:prstGeom>
          <a:solidFill>
            <a:srgbClr val="99FF3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8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2672" y="4000305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5400000">
            <a:off x="4803483" y="4056919"/>
            <a:ext cx="288032" cy="6163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42061" y="3616646"/>
            <a:ext cx="2885430" cy="30747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4235" y="4008303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9379" y="4004304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FF00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5400000" flipV="1">
            <a:off x="6969052" y="4068119"/>
            <a:ext cx="398428" cy="7043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5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16" grpId="0" animBg="1"/>
      <p:bldP spid="17" grpId="0"/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0574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4112" y="188640"/>
            <a:ext cx="4114800" cy="3316560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329" y="197079"/>
            <a:ext cx="4114800" cy="331656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049" y="3710156"/>
            <a:ext cx="4124696" cy="295920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56" y="836712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843" y="184286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340" y="48933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157" y="5004964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7456" y="4107040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0017" y="18382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prstClr val="black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0577" y="1837638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prstClr val="black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7233" y="71454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6632" y="1855359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3329" y="3731084"/>
            <a:ext cx="4035920" cy="293827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5387" y="4958106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5930" y="499172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00FF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96673" y="4049597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33CC"/>
                </a:solidFill>
                <a:latin typeface=".VnAvant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4970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2081 L 0.14965 -0.1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790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3145 L -0.16893 -0.180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3145 L 0.15781 -0.196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823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0.04186 L -0.16823 -0.1859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2128 L 0.14618 -0.1258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522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0023 L -0.17622 -0.1093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2081 L 0.1625 -0.14153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603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3145 L -0.17552 -0.1366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5" grpId="0"/>
      <p:bldP spid="15" grpId="1"/>
      <p:bldP spid="15" grpId="2"/>
      <p:bldP spid="16" grpId="0" animBg="1"/>
      <p:bldP spid="17" grpId="0"/>
      <p:bldP spid="17" grpId="1"/>
      <p:bldP spid="17" grpId="2"/>
      <p:bldP spid="18" grpId="0"/>
      <p:bldP spid="18" grpId="1"/>
      <p:bldP spid="18" grpId="2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0" descr="lam nen truo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1712913" y="16764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                                             </a:t>
            </a:r>
            <a:r>
              <a:rPr lang="pt-BR" sz="7200" b="1" dirty="0">
                <a:solidFill>
                  <a:prstClr val="black"/>
                </a:solidFill>
              </a:rPr>
              <a:t>Trò chơi 1: </a:t>
            </a:r>
          </a:p>
          <a:p>
            <a:pPr algn="ctr"/>
            <a:r>
              <a:rPr lang="pt-BR" sz="7200" b="1" dirty="0">
                <a:solidFill>
                  <a:prstClr val="black"/>
                </a:solidFill>
              </a:rPr>
              <a:t>   </a:t>
            </a:r>
            <a:r>
              <a:rPr lang="pt-BR" sz="5400" b="1" dirty="0">
                <a:solidFill>
                  <a:srgbClr val="0000FF"/>
                </a:solidFill>
                <a:latin typeface=".VnAvant" pitchFamily="34" charset="0"/>
              </a:rPr>
              <a:t>Nhanh vµ ®óng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2730" y="262066"/>
            <a:ext cx="8960082" cy="410303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69">
            <a:off x="1595022" y="751782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4730">
            <a:off x="2596044" y="742290"/>
            <a:ext cx="1281885" cy="17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774">
            <a:off x="3628388" y="712768"/>
            <a:ext cx="1281883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720">
            <a:off x="4858798" y="725801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0111">
            <a:off x="5937448" y="71002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8451">
            <a:off x="7013659" y="67616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8164973" y="670453"/>
            <a:ext cx="1281884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849331" y="282444"/>
            <a:ext cx="70263" cy="40826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650479" y="510616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079956" y="50781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81279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9852" y="510971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650493" y="5055858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61426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866847" y="5072896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9429813" y="507401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00FF"/>
                </a:solidFill>
              </a:rPr>
              <a:t>8</a:t>
            </a:r>
          </a:p>
        </p:txBody>
      </p:sp>
      <p:pic>
        <p:nvPicPr>
          <p:cNvPr id="55" name="Picture 54" descr="D:\Ảnh\hoa hong mớ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824">
            <a:off x="9232402" y="634549"/>
            <a:ext cx="1281886" cy="17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55930" y="273399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srgbClr val="00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823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9271 -0.374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2204 -0.391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2" grpId="1"/>
      <p:bldP spid="22" grpId="2"/>
      <p:bldP spid="23" grpId="0"/>
      <p:bldP spid="23" grpId="1"/>
      <p:bldP spid="23" grpId="2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1739876" y="260648"/>
            <a:ext cx="8748612" cy="33123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3170485" y="302329"/>
            <a:ext cx="45719" cy="328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72261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5892913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7053975" y="5094702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8218208" y="5058293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732546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1739877" y="508314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782637" y="5071071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9189560" y="5090950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000" b="0" kern="0" dirty="0">
                <a:solidFill>
                  <a:prstClr val="black"/>
                </a:solidFill>
              </a:rPr>
              <a:t>8</a:t>
            </a: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46" y="45984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90" y="416178"/>
            <a:ext cx="869940" cy="14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4" y="493480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74" y="48709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98" y="47776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42" y="527701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97" y="538454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9" y="527703"/>
            <a:ext cx="857075" cy="14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26178" y="1883367"/>
            <a:ext cx="968535" cy="17851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000" b="0" kern="0" dirty="0">
                <a:solidFill>
                  <a:prstClr val="black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92882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2188 -0.476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5903 -0.472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9" grpId="0"/>
      <p:bldP spid="79" grpId="1"/>
      <p:bldP spid="79" grpId="2"/>
      <p:bldP spid="81" grpId="0"/>
      <p:bldP spid="81" grpId="1"/>
      <p:bldP spid="81" grpId="2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0" y="2383493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con </a:t>
            </a:r>
          </a:p>
          <a:p>
            <a:pPr algn="ctr"/>
            <a:r>
              <a:rPr lang="vi-V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ở những bài học sau!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1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354975" y="2546031"/>
            <a:ext cx="984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C00000"/>
                </a:solidFill>
              </a:rPr>
              <a:t>Phương pháp hình thức tổ chức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39" y="3981956"/>
            <a:ext cx="936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chemeClr val="accent2"/>
                </a:solidFill>
              </a:rPr>
              <a:t>Hoạt động 1: Ôn đếm và thêm bớt trong phạm vi 8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48265" y="1325237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46" y="1588588"/>
            <a:ext cx="845772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3" y="1588586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6" y="161421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0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03" y="158858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88" y="1588588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96" y="1567377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92" y="1588589"/>
            <a:ext cx="8477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14464" y="3789040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b="10477"/>
          <a:stretch/>
        </p:blipFill>
        <p:spPr bwMode="auto">
          <a:xfrm rot="16200000">
            <a:off x="1582460" y="4420820"/>
            <a:ext cx="1311944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3" y="4166450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32" y="4109981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20" y="4175246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57" y="41752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9" y="4179843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8" y="4082948"/>
            <a:ext cx="969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446051" y="1539373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35918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vi-VN" sz="13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16" y="3789041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en-US" sz="1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96942" y="3719177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170" y="3822720"/>
            <a:ext cx="11176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sz="1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5482" y="361545"/>
            <a:ext cx="3057247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FF0000"/>
                </a:solidFill>
                <a:latin typeface=".VnAvant" pitchFamily="34" charset="0"/>
              </a:rPr>
              <a:t>8</a:t>
            </a:r>
            <a:endParaRPr lang="en-US" sz="40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4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8" grpId="0"/>
      <p:bldP spid="38" grpId="1"/>
      <p:bldP spid="39" grpId="0"/>
      <p:bldP spid="39" grpId="1"/>
      <p:bldP spid="2" grpId="0"/>
      <p:bldP spid="2" grpId="1"/>
      <p:bldP spid="41" grpId="0"/>
      <p:bldP spid="41" grpId="1"/>
      <p:bldP spid="42" grpId="0"/>
      <p:bldP spid="4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0" y="1551385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8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3361" y="3426607"/>
            <a:ext cx="4481897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858" y="3357562"/>
            <a:ext cx="4235563" cy="3311798"/>
          </a:xfrm>
          <a:prstGeom prst="rect">
            <a:avLst/>
          </a:prstGeom>
          <a:solidFill>
            <a:srgbClr val="CCFF99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885737" y="2685999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11325" y="2660352"/>
            <a:ext cx="2600989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27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rgbClr val="99FF33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55274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58314" y="3261528"/>
            <a:ext cx="210423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83132" y="3289594"/>
            <a:ext cx="2026102" cy="340093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582249" y="2593690"/>
            <a:ext cx="351530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60930" y="2636913"/>
            <a:ext cx="871319" cy="577773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1608" y="3261528"/>
            <a:ext cx="2023166" cy="33956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932248" y="2612313"/>
            <a:ext cx="1810326" cy="62289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5886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9005" y="4222925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7012" y="424402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39524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3132" y="4280316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11328" y="3921112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06462" y="4306793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69497" y="434137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7411" y="3861048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400257" y="3228226"/>
            <a:ext cx="2112175" cy="3429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9204" y="4244020"/>
            <a:ext cx="991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60122" y="4306793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26480" y="3897480"/>
            <a:ext cx="6927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009234" y="2612314"/>
            <a:ext cx="3490804" cy="589495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2.22222E-6 L 0.07743 -0.07731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86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6302 -0.08402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0371 L 0.08299 -0.0856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409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3941 -0.08935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787 L 0.08438 -0.07338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407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042 L -0.0677 -0.06829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8472 -0.0787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1065 L -0.08021 -0.06967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3" grpId="0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9" grpId="0"/>
      <p:bldP spid="39" grpId="1"/>
      <p:bldP spid="39" grpId="2"/>
      <p:bldP spid="40" grpId="0"/>
      <p:bldP spid="40" grpId="1"/>
      <p:bldP spid="40" grpId="2"/>
      <p:bldP spid="41" grpId="0"/>
      <p:bldP spid="45" grpId="0" animBg="1"/>
      <p:bldP spid="46" grpId="0"/>
      <p:bldP spid="46" grpId="1"/>
      <p:bldP spid="46" grpId="2"/>
      <p:bldP spid="47" grpId="0"/>
      <p:bldP spid="47" grpId="1"/>
      <p:bldP spid="47" grpId="2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99783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85814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46176" y="3357562"/>
            <a:ext cx="6139543" cy="3348039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868163" y="2636912"/>
            <a:ext cx="3435230" cy="7158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2" idx="0"/>
          </p:cNvCxnSpPr>
          <p:nvPr/>
        </p:nvCxnSpPr>
        <p:spPr>
          <a:xfrm>
            <a:off x="6268303" y="2636913"/>
            <a:ext cx="1147644" cy="7206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939016" y="46566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9026480" y="4642010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805946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24012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47695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839004" y="504395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923234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99902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084510" y="3645024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9166226" y="366555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9328639" y="476673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1424 0.4155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23698 0.3737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86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25469 0.377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188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27048 0.377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4" y="188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28455 0.3762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880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9236 0.377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188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577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288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5770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28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2498 L -0.00677 -0.38021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996E-6 L -0.23629 -0.37766 " pathEditMode="relative" rAng="0" ptsTypes="AA">
                                      <p:cBhvr>
                                        <p:cTn id="151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3996E-6 L -0.25191 -0.3883 " pathEditMode="relative" rAng="0" ptsTypes="AA">
                                      <p:cBhvr>
                                        <p:cTn id="153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996E-6 L -0.27552 -0.3883 " pathEditMode="relative" rAng="0" ptsTypes="AA">
                                      <p:cBhvr>
                                        <p:cTn id="155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-0.29149 -0.37766 " pathEditMode="relative" rAng="0" ptsTypes="AA">
                                      <p:cBhvr>
                                        <p:cTn id="157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3996E-6 L -0.29931 -0.3883 " pathEditMode="relative" rAng="0" ptsTypes="AA">
                                      <p:cBhvr>
                                        <p:cTn id="159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2151 L 0.27135 -0.59829 " pathEditMode="relative" rAng="0" ptsTypes="AA">
                                      <p:cBhvr>
                                        <p:cTn id="161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8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02151 L 0.23716 -0.59898 " pathEditMode="relative" rAng="0" ptsTypes="AA">
                                      <p:cBhvr>
                                        <p:cTn id="16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28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375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75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375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75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375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375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7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37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7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37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75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375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 animBg="1"/>
      <p:bldP spid="42" grpId="1" animBg="1"/>
      <p:bldP spid="43" grpId="0" animBg="1"/>
      <p:bldP spid="43" grpId="1" animBg="1"/>
      <p:bldP spid="51" grpId="0"/>
      <p:bldP spid="51" grpId="1"/>
      <p:bldP spid="52" grpId="0"/>
      <p:bldP spid="52" grpId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1489" y="3357562"/>
            <a:ext cx="6124401" cy="3348038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1972" y="3352800"/>
            <a:ext cx="2492829" cy="3352800"/>
          </a:xfrm>
          <a:prstGeom prst="rect">
            <a:avLst/>
          </a:prstGeom>
          <a:solidFill>
            <a:srgbClr val="99FF33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68386" y="2636912"/>
            <a:ext cx="2795567" cy="643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1" idx="0"/>
          </p:cNvCxnSpPr>
          <p:nvPr/>
        </p:nvCxnSpPr>
        <p:spPr>
          <a:xfrm>
            <a:off x="5663953" y="2636912"/>
            <a:ext cx="1779737" cy="720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999656" y="4797153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9281753" y="4797152"/>
            <a:ext cx="122413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800" b="1" dirty="0">
                <a:solidFill>
                  <a:srgbClr val="B01299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solidFill>
                <a:srgbClr val="B012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9252033" y="405979"/>
            <a:ext cx="12241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dirty="0">
                <a:solidFill>
                  <a:srgbClr val="0000FF"/>
                </a:solidFill>
                <a:latin typeface=".VnAvant" pitchFamily="34" charset="0"/>
                <a:cs typeface="Arial" pitchFamily="34" charset="0"/>
              </a:rPr>
              <a:t>8</a:t>
            </a:r>
            <a:endParaRPr lang="en-US" sz="15000" dirty="0">
              <a:solidFill>
                <a:srgbClr val="0000FF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9857" y="476672"/>
            <a:ext cx="8915400" cy="216024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18152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634324" y="96383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3551084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415180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367512" y="946130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6303616" y="935601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220414" y="929178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162384" y="93539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279271" y="444450"/>
            <a:ext cx="122661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00" b="1" dirty="0">
                <a:solidFill>
                  <a:srgbClr val="0000FF"/>
                </a:solidFill>
                <a:latin typeface=".VnAvant" pitchFamily="34" charset="0"/>
              </a:rPr>
              <a:t>8</a:t>
            </a:r>
            <a:endParaRPr lang="vi-VN" sz="14500" b="1" dirty="0">
              <a:solidFill>
                <a:srgbClr val="0000FF"/>
              </a:solidFill>
            </a:endParaRPr>
          </a:p>
        </p:txBody>
      </p:sp>
      <p:pic>
        <p:nvPicPr>
          <p:cNvPr id="4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1758402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2868385" y="3933056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378592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3786402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7065226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472784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5871568" y="5164055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ÃNH áº¢NH Máº¦M NON: HÃNH áº¢NH QUáº¢ TÃO Äáº¸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5264" b="10986"/>
          <a:stretch/>
        </p:blipFill>
        <p:spPr bwMode="auto">
          <a:xfrm>
            <a:off x="8219988" y="3788783"/>
            <a:ext cx="864096" cy="12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036E-6 L 0.00643 0.415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0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036E-6 L 0.03211 0.415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07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9815E-6 L 0.12084 0.419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09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9815E-6 L 0.16024 0.419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09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69565E-7 L 0.18212 0.4181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20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9815E-6 L 0.20572 0.4197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209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7123E-6 L -0.27257 0.6200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8" y="3099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99815E-6 L -0.25746 0.61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711 L -0.00417 -0.47479 " pathEditMode="relative" rAng="0" ptsTypes="AA">
                                      <p:cBhvr>
                                        <p:cTn id="13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2895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1711 L -0.02639 -0.47479 " pathEditMode="relative" rAng="0" ptsTypes="AA">
                                      <p:cBhvr>
                                        <p:cTn id="135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22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4 L -0.13368 -0.44218 " pathEditMode="relative" rAng="0" ptsTypes="AA">
                                      <p:cBhvr>
                                        <p:cTn id="13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4 L -0.16355 -0.44218 " pathEditMode="relative" rAng="0" ptsTypes="AA">
                                      <p:cBhvr>
                                        <p:cTn id="1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2234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393 L -0.18836 -0.4327 " pathEditMode="relative" rAng="0" ptsTypes="AA">
                                      <p:cBhvr>
                                        <p:cTn id="143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2183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2125 -0.44311 " pathEditMode="relative" rAng="0" ptsTypes="AA">
                                      <p:cBhvr>
                                        <p:cTn id="14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2236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0.27569 -0.64431 " pathEditMode="relative" rAng="0" ptsTypes="AA">
                                      <p:cBhvr>
                                        <p:cTn id="14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3237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0301 L 0.246 -0.64431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3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9" grpId="0"/>
      <p:bldP spid="29" grpId="1"/>
      <p:bldP spid="30" grpId="0"/>
      <p:bldP spid="30" grpId="1"/>
      <p:bldP spid="37" grpId="0"/>
      <p:bldP spid="35" grpId="0"/>
      <p:bldP spid="3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211</Words>
  <Application>Microsoft Office PowerPoint</Application>
  <PresentationFormat>Widescreen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.VnArial Narrow</vt:lpstr>
      <vt:lpstr>.VnAvant</vt:lpstr>
      <vt:lpstr>Arial</vt:lpstr>
      <vt:lpstr>Calibri</vt:lpstr>
      <vt:lpstr>Calibri Light</vt:lpstr>
      <vt:lpstr>Times New Roman</vt:lpstr>
      <vt:lpstr>Office Theme</vt:lpstr>
      <vt:lpstr>3_Office Theme</vt:lpstr>
      <vt:lpstr>4_Office Theme</vt:lpstr>
      <vt:lpstr>5_Office Theme</vt:lpstr>
      <vt:lpstr>1_Office Theme</vt:lpstr>
      <vt:lpstr>2_Office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2021-12-08T10:28:15Z</dcterms:created>
  <dcterms:modified xsi:type="dcterms:W3CDTF">2021-12-09T10:53:14Z</dcterms:modified>
</cp:coreProperties>
</file>